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Make into two slides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Make into two slides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Cushing’s Match-Mismatch Hypothesis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If, Then statements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6" name="Shape 5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9" name="Shape 5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9" name="Shape 5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3" name="Shape 6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jpg"/><Relationship Id="rId4" Type="http://schemas.openxmlformats.org/officeDocument/2006/relationships/image" Target="../media/image0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2.jpg"/><Relationship Id="rId4" Type="http://schemas.openxmlformats.org/officeDocument/2006/relationships/image" Target="../media/image00.jpg"/><Relationship Id="rId5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02.jpg"/><Relationship Id="rId5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9.jpg"/><Relationship Id="rId4" Type="http://schemas.openxmlformats.org/officeDocument/2006/relationships/image" Target="../media/image12.jpg"/><Relationship Id="rId5" Type="http://schemas.openxmlformats.org/officeDocument/2006/relationships/image" Target="../media/image02.jpg"/><Relationship Id="rId6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2.jpg"/><Relationship Id="rId4" Type="http://schemas.openxmlformats.org/officeDocument/2006/relationships/image" Target="../media/image15.jpg"/><Relationship Id="rId5" Type="http://schemas.openxmlformats.org/officeDocument/2006/relationships/image" Target="../media/image18.jpg"/><Relationship Id="rId6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Relationship Id="rId4" Type="http://schemas.openxmlformats.org/officeDocument/2006/relationships/image" Target="../media/image26.jpg"/><Relationship Id="rId5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23.jpg"/><Relationship Id="rId5" Type="http://schemas.openxmlformats.org/officeDocument/2006/relationships/image" Target="../media/image22.png"/><Relationship Id="rId6" Type="http://schemas.openxmlformats.org/officeDocument/2006/relationships/image" Target="../media/image25.jpg"/><Relationship Id="rId7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0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Relationship Id="rId4" Type="http://schemas.openxmlformats.org/officeDocument/2006/relationships/image" Target="../media/image40.jpg"/><Relationship Id="rId5" Type="http://schemas.openxmlformats.org/officeDocument/2006/relationships/image" Target="../media/image47.jpg"/><Relationship Id="rId6" Type="http://schemas.openxmlformats.org/officeDocument/2006/relationships/image" Target="../media/image33.jpg"/><Relationship Id="rId7" Type="http://schemas.openxmlformats.org/officeDocument/2006/relationships/image" Target="../media/image0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5" Type="http://schemas.openxmlformats.org/officeDocument/2006/relationships/image" Target="../media/image36.jpg"/><Relationship Id="rId6" Type="http://schemas.openxmlformats.org/officeDocument/2006/relationships/image" Target="../media/image0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jpg"/><Relationship Id="rId4" Type="http://schemas.openxmlformats.org/officeDocument/2006/relationships/image" Target="../media/image39.jpg"/><Relationship Id="rId5" Type="http://schemas.openxmlformats.org/officeDocument/2006/relationships/image" Target="../media/image4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Relationship Id="rId4" Type="http://schemas.openxmlformats.org/officeDocument/2006/relationships/image" Target="../media/image45.jpg"/><Relationship Id="rId5" Type="http://schemas.openxmlformats.org/officeDocument/2006/relationships/image" Target="../media/image4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Relationship Id="rId5" Type="http://schemas.openxmlformats.org/officeDocument/2006/relationships/image" Target="../media/image5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jpg"/><Relationship Id="rId4" Type="http://schemas.openxmlformats.org/officeDocument/2006/relationships/image" Target="../media/image5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jpg"/><Relationship Id="rId4" Type="http://schemas.openxmlformats.org/officeDocument/2006/relationships/image" Target="../media/image42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53.png"/><Relationship Id="rId7" Type="http://schemas.openxmlformats.org/officeDocument/2006/relationships/image" Target="../media/image5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png"/><Relationship Id="rId4" Type="http://schemas.openxmlformats.org/officeDocument/2006/relationships/image" Target="../media/image5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8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Relationship Id="rId4" Type="http://schemas.openxmlformats.org/officeDocument/2006/relationships/image" Target="../media/image55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jpg"/><Relationship Id="rId4" Type="http://schemas.openxmlformats.org/officeDocument/2006/relationships/image" Target="../media/image6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jpg"/><Relationship Id="rId4" Type="http://schemas.openxmlformats.org/officeDocument/2006/relationships/image" Target="../media/image6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jpg"/><Relationship Id="rId4" Type="http://schemas.openxmlformats.org/officeDocument/2006/relationships/image" Target="../media/image7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jpg"/><Relationship Id="rId4" Type="http://schemas.openxmlformats.org/officeDocument/2006/relationships/image" Target="../media/image68.jpg"/><Relationship Id="rId5" Type="http://schemas.openxmlformats.org/officeDocument/2006/relationships/image" Target="../media/image7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jpg"/><Relationship Id="rId4" Type="http://schemas.openxmlformats.org/officeDocument/2006/relationships/image" Target="../media/image6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0.jpg"/><Relationship Id="rId4" Type="http://schemas.openxmlformats.org/officeDocument/2006/relationships/image" Target="../media/image6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7.jpg"/><Relationship Id="rId4" Type="http://schemas.openxmlformats.org/officeDocument/2006/relationships/image" Target="../media/image62.jpg"/><Relationship Id="rId5" Type="http://schemas.openxmlformats.org/officeDocument/2006/relationships/image" Target="../media/image68.jpg"/><Relationship Id="rId6" Type="http://schemas.openxmlformats.org/officeDocument/2006/relationships/image" Target="../media/image7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jpg"/><Relationship Id="rId4" Type="http://schemas.openxmlformats.org/officeDocument/2006/relationships/image" Target="../media/image0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ctrTitle"/>
          </p:nvPr>
        </p:nvSpPr>
        <p:spPr>
          <a:xfrm>
            <a:off x="685800" y="252696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Identifying Local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Olympia Oyster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Stocks Useful for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Restoration</a:t>
            </a:r>
          </a:p>
        </p:txBody>
      </p:sp>
      <p:sp>
        <p:nvSpPr>
          <p:cNvPr id="28" name="Shape 28"/>
          <p:cNvSpPr txBox="1"/>
          <p:nvPr>
            <p:ph idx="1" type="subTitle"/>
          </p:nvPr>
        </p:nvSpPr>
        <p:spPr>
          <a:xfrm>
            <a:off x="685800" y="3800378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Jake Heare, Joth Davis, Brady Blake,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Brent Vadopalas, Steven Roberts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0" y="4776600"/>
            <a:ext cx="5436300" cy="36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Western Society of Naturalist Annual Conference 2014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Summer Field Work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4755575" y="1063375"/>
            <a:ext cx="4388400" cy="408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15 Weeks </a:t>
            </a:r>
          </a:p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Sampled Brooders </a:t>
            </a:r>
          </a:p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Collected Broods</a:t>
            </a:r>
          </a:p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Hopkins et al. 1936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50700"/>
            <a:ext cx="4755573" cy="239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4">
            <a:alphaModFix/>
          </a:blip>
          <a:srcRect b="22011" l="2657" r="3436" t="18577"/>
          <a:stretch/>
        </p:blipFill>
        <p:spPr>
          <a:xfrm>
            <a:off x="0" y="1063375"/>
            <a:ext cx="4755573" cy="20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Key Metrics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4731200" y="1063375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We Chose: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Mortality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Growth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Reproduction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35425" y="1063375"/>
            <a:ext cx="3732299" cy="334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3000"/>
              <a:t>What We Want: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Fitness Correlates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Easily Identified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Monitorable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Possible Adaptive Advantage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57200" y="1992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Expectations 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0" y="1200150"/>
            <a:ext cx="4451699" cy="3943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No difference</a:t>
            </a:r>
          </a:p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Home Field Advantage</a:t>
            </a:r>
          </a:p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Uber-Oyster</a:t>
            </a:r>
          </a:p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???</a:t>
            </a:r>
          </a:p>
        </p:txBody>
      </p:sp>
      <p:sp>
        <p:nvSpPr>
          <p:cNvPr id="113" name="Shape 113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All Groups Equally Successful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Groups Only Successful at Home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One Group Outperforms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Mixed Results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20" name="Shape 120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Conclusion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1076875" y="4727325"/>
            <a:ext cx="11102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-2482775" y="46239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Mortality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b="19542" l="13238" r="7156" t="16383"/>
          <a:stretch/>
        </p:blipFill>
        <p:spPr>
          <a:xfrm>
            <a:off x="3779025" y="2508200"/>
            <a:ext cx="5364974" cy="2454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/>
          <p:nvPr/>
        </p:nvCxnSpPr>
        <p:spPr>
          <a:xfrm rot="10800000">
            <a:off x="2581724" y="3204062"/>
            <a:ext cx="961800" cy="366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 b="19577" l="13323" r="7649" t="17410"/>
          <a:stretch/>
        </p:blipFill>
        <p:spPr>
          <a:xfrm>
            <a:off x="3779025" y="0"/>
            <a:ext cx="5364974" cy="2354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Shape 131"/>
          <p:cNvCxnSpPr>
            <a:stCxn id="132" idx="1"/>
          </p:cNvCxnSpPr>
          <p:nvPr/>
        </p:nvCxnSpPr>
        <p:spPr>
          <a:xfrm rot="10800000">
            <a:off x="2474925" y="575174"/>
            <a:ext cx="1068600" cy="428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3" name="Shape 133"/>
          <p:cNvSpPr txBox="1"/>
          <p:nvPr/>
        </p:nvSpPr>
        <p:spPr>
          <a:xfrm>
            <a:off x="3651075" y="2173800"/>
            <a:ext cx="53649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Aug         Oct        Dec       Feb        Apr       June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3749975" y="4787575"/>
            <a:ext cx="53649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Aug         Oct        Dec       Feb        Apr       June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543525" y="-40125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3543525" y="2527562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36" name="Shape 136"/>
          <p:cNvSpPr/>
          <p:nvPr/>
        </p:nvSpPr>
        <p:spPr>
          <a:xfrm>
            <a:off x="4066650" y="1036725"/>
            <a:ext cx="1872900" cy="11102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1422825" y="3324662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Manchester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/>
        </p:nvSpPr>
        <p:spPr>
          <a:xfrm>
            <a:off x="1571325" y="625262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Fidalgo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9" name="Shape 139"/>
          <p:cNvCxnSpPr/>
          <p:nvPr/>
        </p:nvCxnSpPr>
        <p:spPr>
          <a:xfrm flipH="1" rot="10800000">
            <a:off x="5377850" y="2730450"/>
            <a:ext cx="2538599" cy="14114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12222" l="9190" r="4758" t="10907"/>
          <a:stretch/>
        </p:blipFill>
        <p:spPr>
          <a:xfrm>
            <a:off x="339425" y="0"/>
            <a:ext cx="5218800" cy="24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225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6722000" y="4742100"/>
            <a:ext cx="11102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162350" y="46830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Mortality</a:t>
            </a: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 b="20346" l="14148" r="7074" t="17545"/>
          <a:stretch/>
        </p:blipFill>
        <p:spPr>
          <a:xfrm>
            <a:off x="207350" y="2674175"/>
            <a:ext cx="5350874" cy="2255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Shape 149"/>
          <p:cNvCxnSpPr/>
          <p:nvPr/>
        </p:nvCxnSpPr>
        <p:spPr>
          <a:xfrm>
            <a:off x="5511375" y="3511475"/>
            <a:ext cx="1357800" cy="909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0" name="Shape 150"/>
          <p:cNvCxnSpPr>
            <a:stCxn id="151" idx="3"/>
          </p:cNvCxnSpPr>
          <p:nvPr/>
        </p:nvCxnSpPr>
        <p:spPr>
          <a:xfrm>
            <a:off x="5558225" y="1170425"/>
            <a:ext cx="1765800" cy="1347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2" name="Shape 152"/>
          <p:cNvSpPr txBox="1"/>
          <p:nvPr/>
        </p:nvSpPr>
        <p:spPr>
          <a:xfrm>
            <a:off x="0" y="4801200"/>
            <a:ext cx="55113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Aug         Oct        Dec       Feb        Apr       June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-80000" y="0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-129925" y="2613962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55" name="Shape 155"/>
          <p:cNvSpPr/>
          <p:nvPr/>
        </p:nvSpPr>
        <p:spPr>
          <a:xfrm>
            <a:off x="475000" y="1170425"/>
            <a:ext cx="1872900" cy="11102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193175" y="2316725"/>
            <a:ext cx="55113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Aug         Oct        Dec       Feb        Apr       June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5775350" y="4357900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7029637" y="2025412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59" name="Shape 159"/>
          <p:cNvCxnSpPr/>
          <p:nvPr/>
        </p:nvCxnSpPr>
        <p:spPr>
          <a:xfrm flipH="1">
            <a:off x="3423924" y="584525"/>
            <a:ext cx="584400" cy="3005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60" name="Shape 160"/>
          <p:cNvCxnSpPr/>
          <p:nvPr/>
        </p:nvCxnSpPr>
        <p:spPr>
          <a:xfrm flipH="1" rot="10800000">
            <a:off x="1820450" y="3273599"/>
            <a:ext cx="2822700" cy="943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61" name="Shape 161"/>
          <p:cNvSpPr txBox="1"/>
          <p:nvPr/>
        </p:nvSpPr>
        <p:spPr>
          <a:xfrm>
            <a:off x="4008325" y="300625"/>
            <a:ext cx="743100" cy="35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Dabob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4177" l="3650" r="11061" t="0"/>
          <a:stretch/>
        </p:blipFill>
        <p:spPr>
          <a:xfrm>
            <a:off x="225474" y="2550425"/>
            <a:ext cx="2610474" cy="25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b="4159" l="3441" r="10736" t="0"/>
          <a:stretch/>
        </p:blipFill>
        <p:spPr>
          <a:xfrm>
            <a:off x="6688900" y="0"/>
            <a:ext cx="2455099" cy="2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/>
          <p:nvPr/>
        </p:nvSpPr>
        <p:spPr>
          <a:xfrm>
            <a:off x="4046600" y="4742100"/>
            <a:ext cx="11102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486950" y="46239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Growth</a:t>
            </a:r>
          </a:p>
        </p:txBody>
      </p:sp>
      <p:cxnSp>
        <p:nvCxnSpPr>
          <p:cNvPr id="171" name="Shape 171"/>
          <p:cNvCxnSpPr/>
          <p:nvPr/>
        </p:nvCxnSpPr>
        <p:spPr>
          <a:xfrm>
            <a:off x="2839225" y="3858025"/>
            <a:ext cx="1367700" cy="716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2" name="Shape 172"/>
          <p:cNvCxnSpPr/>
          <p:nvPr/>
        </p:nvCxnSpPr>
        <p:spPr>
          <a:xfrm rot="10800000">
            <a:off x="5392924" y="3290249"/>
            <a:ext cx="1030800" cy="381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73" name="Shape 173"/>
          <p:cNvPicPr preferRelativeResize="0"/>
          <p:nvPr/>
        </p:nvPicPr>
        <p:blipFill rotWithShape="1">
          <a:blip r:embed="rId6">
            <a:alphaModFix/>
          </a:blip>
          <a:srcRect b="4159" l="3755" r="11275" t="0"/>
          <a:stretch/>
        </p:blipFill>
        <p:spPr>
          <a:xfrm>
            <a:off x="6688900" y="2550425"/>
            <a:ext cx="2455099" cy="259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Shape 174"/>
          <p:cNvCxnSpPr>
            <a:stCxn id="175" idx="1"/>
          </p:cNvCxnSpPr>
          <p:nvPr/>
        </p:nvCxnSpPr>
        <p:spPr>
          <a:xfrm rot="10800000">
            <a:off x="5404475" y="574849"/>
            <a:ext cx="1007700" cy="542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76" name="Shape 176"/>
          <p:cNvSpPr txBox="1"/>
          <p:nvPr/>
        </p:nvSpPr>
        <p:spPr>
          <a:xfrm>
            <a:off x="6354875" y="32100"/>
            <a:ext cx="409199" cy="230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30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6367550" y="2550425"/>
            <a:ext cx="409199" cy="230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30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-34900" y="2600525"/>
            <a:ext cx="409199" cy="230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30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  <p:sp>
        <p:nvSpPr>
          <p:cNvPr id="179" name="Shape 179"/>
          <p:cNvSpPr/>
          <p:nvPr/>
        </p:nvSpPr>
        <p:spPr>
          <a:xfrm>
            <a:off x="609600" y="430600"/>
            <a:ext cx="768299" cy="5346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609600" y="1116950"/>
            <a:ext cx="768299" cy="534600"/>
          </a:xfrm>
          <a:prstGeom prst="rect">
            <a:avLst/>
          </a:prstGeom>
          <a:solidFill>
            <a:srgbClr val="9900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609600" y="1803287"/>
            <a:ext cx="768299" cy="534600"/>
          </a:xfrm>
          <a:prstGeom prst="rect">
            <a:avLst/>
          </a:prstGeom>
          <a:solidFill>
            <a:srgbClr val="FF99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" name="Shape 182"/>
          <p:cNvSpPr txBox="1"/>
          <p:nvPr/>
        </p:nvSpPr>
        <p:spPr>
          <a:xfrm>
            <a:off x="1544875" y="442575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Group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 txBox="1"/>
          <p:nvPr/>
        </p:nvSpPr>
        <p:spPr>
          <a:xfrm>
            <a:off x="1558375" y="1143937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Group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1544875" y="1845300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Group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4206875" y="3234600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Manchester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 txBox="1"/>
          <p:nvPr/>
        </p:nvSpPr>
        <p:spPr>
          <a:xfrm>
            <a:off x="4302875" y="528087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Fidalgo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/>
        </p:nvSpPr>
        <p:spPr>
          <a:xfrm>
            <a:off x="3259150" y="4048925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0" y="0"/>
            <a:ext cx="2964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Outplanted Populations</a:t>
            </a:r>
          </a:p>
        </p:txBody>
      </p:sp>
      <p:cxnSp>
        <p:nvCxnSpPr>
          <p:cNvPr id="189" name="Shape 189"/>
          <p:cNvCxnSpPr/>
          <p:nvPr/>
        </p:nvCxnSpPr>
        <p:spPr>
          <a:xfrm rot="10800000">
            <a:off x="7491550" y="1461400"/>
            <a:ext cx="325799" cy="5594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90" name="Shape 190"/>
          <p:cNvCxnSpPr/>
          <p:nvPr/>
        </p:nvCxnSpPr>
        <p:spPr>
          <a:xfrm rot="10800000">
            <a:off x="7475949" y="4182724"/>
            <a:ext cx="357000" cy="46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1" name="Shape 191"/>
          <p:cNvSpPr txBox="1"/>
          <p:nvPr/>
        </p:nvSpPr>
        <p:spPr>
          <a:xfrm>
            <a:off x="7690975" y="1932900"/>
            <a:ext cx="8601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Dabob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7775600" y="4541525"/>
            <a:ext cx="8601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</a:t>
            </a:r>
          </a:p>
        </p:txBody>
      </p:sp>
      <p:cxnSp>
        <p:nvCxnSpPr>
          <p:cNvPr id="193" name="Shape 193"/>
          <p:cNvCxnSpPr/>
          <p:nvPr/>
        </p:nvCxnSpPr>
        <p:spPr>
          <a:xfrm flipH="1" rot="10800000">
            <a:off x="1194150" y="3621550"/>
            <a:ext cx="258900" cy="7040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4" name="Shape 194"/>
          <p:cNvSpPr txBox="1"/>
          <p:nvPr/>
        </p:nvSpPr>
        <p:spPr>
          <a:xfrm>
            <a:off x="801650" y="4258325"/>
            <a:ext cx="901799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/>
          <p:nvPr/>
        </p:nvSpPr>
        <p:spPr>
          <a:xfrm>
            <a:off x="3773950" y="4742100"/>
            <a:ext cx="17240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521187" y="46239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Reproduction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cxnSp>
        <p:nvCxnSpPr>
          <p:cNvPr id="202" name="Shape 202"/>
          <p:cNvCxnSpPr/>
          <p:nvPr/>
        </p:nvCxnSpPr>
        <p:spPr>
          <a:xfrm rot="10800000">
            <a:off x="5404399" y="574975"/>
            <a:ext cx="842700" cy="662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3" name="Shape 203"/>
          <p:cNvCxnSpPr/>
          <p:nvPr/>
        </p:nvCxnSpPr>
        <p:spPr>
          <a:xfrm rot="10800000">
            <a:off x="5390899" y="3324100"/>
            <a:ext cx="923100" cy="648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04" name="Shape 204"/>
          <p:cNvSpPr txBox="1"/>
          <p:nvPr/>
        </p:nvSpPr>
        <p:spPr>
          <a:xfrm>
            <a:off x="6354225" y="234100"/>
            <a:ext cx="461399" cy="23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15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10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6354225" y="2762375"/>
            <a:ext cx="461399" cy="23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15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10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6207900" y="2282275"/>
            <a:ext cx="2936099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   </a:t>
            </a:r>
            <a:r>
              <a:rPr b="1" lang="en" sz="1600"/>
              <a:t>May    June     July    Aug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508900" y="4756650"/>
            <a:ext cx="2936099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    </a:t>
            </a:r>
            <a:r>
              <a:rPr b="1" lang="en" sz="1600"/>
              <a:t>May    June     July   Aug</a:t>
            </a: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4">
            <a:alphaModFix/>
          </a:blip>
          <a:srcRect b="4757" l="4743" r="0" t="6973"/>
          <a:stretch/>
        </p:blipFill>
        <p:spPr>
          <a:xfrm>
            <a:off x="6102800" y="0"/>
            <a:ext cx="3041199" cy="250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 b="4841" l="4507" r="0" t="7921"/>
          <a:stretch/>
        </p:blipFill>
        <p:spPr>
          <a:xfrm>
            <a:off x="6102800" y="2501525"/>
            <a:ext cx="3041199" cy="264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6">
            <a:alphaModFix/>
          </a:blip>
          <a:srcRect b="5113" l="4725" r="0" t="7914"/>
          <a:stretch/>
        </p:blipFill>
        <p:spPr>
          <a:xfrm>
            <a:off x="125250" y="2501525"/>
            <a:ext cx="2710700" cy="2643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Shape 211"/>
          <p:cNvCxnSpPr/>
          <p:nvPr/>
        </p:nvCxnSpPr>
        <p:spPr>
          <a:xfrm>
            <a:off x="2739025" y="4526075"/>
            <a:ext cx="1467599" cy="49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2" name="Shape 212"/>
          <p:cNvSpPr/>
          <p:nvPr/>
        </p:nvSpPr>
        <p:spPr>
          <a:xfrm>
            <a:off x="609600" y="430600"/>
            <a:ext cx="768299" cy="5346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609600" y="1116950"/>
            <a:ext cx="768299" cy="534600"/>
          </a:xfrm>
          <a:prstGeom prst="rect">
            <a:avLst/>
          </a:prstGeom>
          <a:solidFill>
            <a:srgbClr val="9900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609600" y="1803287"/>
            <a:ext cx="768299" cy="534600"/>
          </a:xfrm>
          <a:prstGeom prst="rect">
            <a:avLst/>
          </a:prstGeom>
          <a:solidFill>
            <a:srgbClr val="FF99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/>
        </p:nvSpPr>
        <p:spPr>
          <a:xfrm>
            <a:off x="1544875" y="442575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Group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 txBox="1"/>
          <p:nvPr/>
        </p:nvSpPr>
        <p:spPr>
          <a:xfrm>
            <a:off x="1558375" y="1143937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Group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1544875" y="1845300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Group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 txBox="1"/>
          <p:nvPr/>
        </p:nvSpPr>
        <p:spPr>
          <a:xfrm>
            <a:off x="4206875" y="3234600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Manchester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 txBox="1"/>
          <p:nvPr/>
        </p:nvSpPr>
        <p:spPr>
          <a:xfrm>
            <a:off x="4302875" y="528087"/>
            <a:ext cx="1010400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Fidalgo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3150625" y="4082662"/>
            <a:ext cx="1202399" cy="49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/>
        </p:nvSpPr>
        <p:spPr>
          <a:xfrm>
            <a:off x="58450" y="0"/>
            <a:ext cx="3092099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Outplanted Populations</a:t>
            </a:r>
          </a:p>
        </p:txBody>
      </p:sp>
      <p:cxnSp>
        <p:nvCxnSpPr>
          <p:cNvPr id="222" name="Shape 222"/>
          <p:cNvCxnSpPr/>
          <p:nvPr/>
        </p:nvCxnSpPr>
        <p:spPr>
          <a:xfrm flipH="1" rot="10800000">
            <a:off x="200425" y="4467575"/>
            <a:ext cx="2488500" cy="8399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" name="Shape 223"/>
          <p:cNvCxnSpPr/>
          <p:nvPr/>
        </p:nvCxnSpPr>
        <p:spPr>
          <a:xfrm>
            <a:off x="6254675" y="1427975"/>
            <a:ext cx="2697300" cy="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4" name="Shape 224"/>
          <p:cNvCxnSpPr/>
          <p:nvPr/>
        </p:nvCxnSpPr>
        <p:spPr>
          <a:xfrm>
            <a:off x="6237950" y="3457175"/>
            <a:ext cx="2724899" cy="18299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b="6031" l="6134" r="2173" t="6172"/>
          <a:stretch/>
        </p:blipFill>
        <p:spPr>
          <a:xfrm>
            <a:off x="851775" y="1121850"/>
            <a:ext cx="7114799" cy="371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Population/Site Interaction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851775" y="4837525"/>
            <a:ext cx="7114799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Mar	               Apr                 May                June                 July                  Aug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403000" y="898300"/>
            <a:ext cx="590699" cy="40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750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500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250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algn="ctr">
              <a:spcBef>
                <a:spcPts val="0"/>
              </a:spcBef>
              <a:buNone/>
            </a:pPr>
            <a:r>
              <a:rPr lang="en"/>
              <a:t>0</a:t>
            </a:r>
          </a:p>
        </p:txBody>
      </p:sp>
      <p:cxnSp>
        <p:nvCxnSpPr>
          <p:cNvPr id="233" name="Shape 233"/>
          <p:cNvCxnSpPr/>
          <p:nvPr/>
        </p:nvCxnSpPr>
        <p:spPr>
          <a:xfrm>
            <a:off x="943825" y="3330625"/>
            <a:ext cx="6997800" cy="1199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4" name="Shape 234"/>
          <p:cNvCxnSpPr/>
          <p:nvPr/>
        </p:nvCxnSpPr>
        <p:spPr>
          <a:xfrm>
            <a:off x="943825" y="2739025"/>
            <a:ext cx="6980999" cy="8399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5" name="Shape 235"/>
          <p:cNvCxnSpPr/>
          <p:nvPr/>
        </p:nvCxnSpPr>
        <p:spPr>
          <a:xfrm flipH="1" rot="10800000">
            <a:off x="943825" y="4083462"/>
            <a:ext cx="7005899" cy="1199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6" name="Shape 236"/>
          <p:cNvSpPr txBox="1"/>
          <p:nvPr/>
        </p:nvSpPr>
        <p:spPr>
          <a:xfrm>
            <a:off x="1077250" y="2388300"/>
            <a:ext cx="4626299" cy="28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AVG Fidalgo/Dabob Peak Spawn    483.01 DD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1077250" y="2989550"/>
            <a:ext cx="4050000" cy="28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AVG Oyster Bay Peak Spawn         331.025 DD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1077250" y="3724400"/>
            <a:ext cx="2922600" cy="28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12.5 C Spawn Threshold  138 DD</a:t>
            </a:r>
          </a:p>
        </p:txBody>
      </p:sp>
      <p:cxnSp>
        <p:nvCxnSpPr>
          <p:cNvPr id="239" name="Shape 239"/>
          <p:cNvCxnSpPr/>
          <p:nvPr/>
        </p:nvCxnSpPr>
        <p:spPr>
          <a:xfrm>
            <a:off x="6146100" y="1603325"/>
            <a:ext cx="1110600" cy="164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0" name="Shape 240"/>
          <p:cNvSpPr txBox="1"/>
          <p:nvPr/>
        </p:nvSpPr>
        <p:spPr>
          <a:xfrm>
            <a:off x="4751550" y="1395875"/>
            <a:ext cx="1519800" cy="28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Oyster Bay Site</a:t>
            </a:r>
          </a:p>
        </p:txBody>
      </p:sp>
      <p:cxnSp>
        <p:nvCxnSpPr>
          <p:cNvPr id="241" name="Shape 241"/>
          <p:cNvCxnSpPr/>
          <p:nvPr/>
        </p:nvCxnSpPr>
        <p:spPr>
          <a:xfrm flipH="1">
            <a:off x="6772324" y="2622125"/>
            <a:ext cx="217200" cy="505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2" name="Shape 242"/>
          <p:cNvSpPr txBox="1"/>
          <p:nvPr/>
        </p:nvSpPr>
        <p:spPr>
          <a:xfrm>
            <a:off x="6855975" y="2135025"/>
            <a:ext cx="1110600" cy="28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 Site</a:t>
            </a:r>
          </a:p>
        </p:txBody>
      </p:sp>
      <p:sp>
        <p:nvSpPr>
          <p:cNvPr id="243" name="Shape 243"/>
          <p:cNvSpPr/>
          <p:nvPr/>
        </p:nvSpPr>
        <p:spPr>
          <a:xfrm>
            <a:off x="7991600" y="3331925"/>
            <a:ext cx="309000" cy="751499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8000000" y="2739025"/>
            <a:ext cx="292200" cy="583199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8292200" y="3494825"/>
            <a:ext cx="893699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193.025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8292200" y="2848375"/>
            <a:ext cx="851699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151.985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8058300" y="1977825"/>
            <a:ext cx="1018799" cy="75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Difference in DD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54" name="Shape 254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Conclusion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Why Local Stocks?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O. lurida history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Key Metrics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Expectations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Experiment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Brood/Outplant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Winter Fieldwork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Summer Fieldwork</a:t>
            </a:r>
          </a:p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Results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Mortality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Growth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Reproduction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Conclusion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Summary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Implications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Future Work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Q/A?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Expectations Vs. Reality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Equality?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Home Field Advantage?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Uber-Oyster?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???</a:t>
            </a:r>
          </a:p>
        </p:txBody>
      </p:sp>
      <p:sp>
        <p:nvSpPr>
          <p:cNvPr id="261" name="Shape 261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FF0000"/>
              </a:buClr>
              <a:buSzPct val="1000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No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FF0000"/>
              </a:buClr>
              <a:buSzPct val="1000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No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FF0000"/>
              </a:buClr>
              <a:buSzPct val="1000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No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38761D"/>
              </a:buClr>
              <a:buSzPct val="100000"/>
              <a:buAutoNum type="arabicPeriod"/>
            </a:pPr>
            <a:r>
              <a:rPr lang="en" sz="2400">
                <a:solidFill>
                  <a:srgbClr val="38761D"/>
                </a:solidFill>
              </a:rPr>
              <a:t>No Clear Winner/Loser?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Mortality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3C78D8"/>
                </a:solidFill>
              </a:rPr>
              <a:t>Dabob</a:t>
            </a:r>
            <a:r>
              <a:rPr lang="en" sz="2000"/>
              <a:t> Survives Extremes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High Mortality in Extremes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Growth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Largest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3C78D8"/>
                </a:solidFill>
              </a:rPr>
              <a:t>Dabob</a:t>
            </a:r>
            <a:r>
              <a:rPr lang="en" sz="2000"/>
              <a:t> Smallest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Reproduction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E69138"/>
                </a:solidFill>
              </a:rPr>
              <a:t>Oyster Bay</a:t>
            </a:r>
            <a:r>
              <a:rPr lang="en" sz="2000"/>
              <a:t> Most Active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3D85C6"/>
                </a:solidFill>
              </a:rPr>
              <a:t>Dabob</a:t>
            </a:r>
            <a:r>
              <a:rPr lang="en" sz="2000"/>
              <a:t> Least Active</a:t>
            </a:r>
          </a:p>
          <a:p>
            <a:pPr indent="-355600" lvl="0" marL="457200" rtl="0">
              <a:spcBef>
                <a:spcPts val="480"/>
              </a:spcBef>
              <a:buSzPct val="100000"/>
              <a:buNone/>
            </a:pPr>
            <a:r>
              <a:t/>
            </a:r>
            <a:endParaRPr sz="2000"/>
          </a:p>
          <a:p>
            <a:pPr indent="-355600" lvl="1" marL="914400" rtl="0">
              <a:spcBef>
                <a:spcPts val="0"/>
              </a:spcBef>
              <a:buSzPct val="100000"/>
              <a:buNone/>
            </a:pPr>
            <a:r>
              <a:t/>
            </a:r>
            <a:endParaRPr sz="2000"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125" y="0"/>
            <a:ext cx="44218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Future Research</a:t>
            </a: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416975" y="1200150"/>
            <a:ext cx="42752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u="sng"/>
              <a:t>Population Genomics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275" name="Shape 275"/>
          <p:cNvSpPr txBox="1"/>
          <p:nvPr>
            <p:ph idx="2" type="body"/>
          </p:nvPr>
        </p:nvSpPr>
        <p:spPr>
          <a:xfrm>
            <a:off x="5830086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u="sng"/>
              <a:t>Fecundity</a:t>
            </a:r>
          </a:p>
          <a:p>
            <a:pPr indent="-381000" lvl="0" marL="457200" rtl="0">
              <a:spcBef>
                <a:spcPts val="0"/>
              </a:spcBef>
              <a:buSzPct val="100000"/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0675" y="2325550"/>
            <a:ext cx="2633324" cy="28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97199"/>
            <a:ext cx="3795051" cy="28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5">
            <a:alphaModFix/>
          </a:blip>
          <a:srcRect b="0" l="44548" r="16246" t="0"/>
          <a:stretch/>
        </p:blipFill>
        <p:spPr>
          <a:xfrm>
            <a:off x="3795050" y="2297200"/>
            <a:ext cx="2715627" cy="284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350" y="1097675"/>
            <a:ext cx="4678649" cy="12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0074" y="2427575"/>
            <a:ext cx="4583924" cy="27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1097674"/>
            <a:ext cx="2448968" cy="40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900" y="1141500"/>
            <a:ext cx="1851449" cy="18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5075" y="3069000"/>
            <a:ext cx="2064999" cy="20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457200" y="1200150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Roberts Lab: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Sam White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Claire Olson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Mackenzie Gavery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Emma Timmins-Schiffman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Grace Crandall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Jonathon Allen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Etilet Maipi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Samantha Adams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Hannah Wear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Jessica Richards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Katie Jackson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Andy Jasonowicz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Doug Immerman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Giles Goetz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95" name="Shape 295"/>
          <p:cNvSpPr txBox="1"/>
          <p:nvPr>
            <p:ph idx="2" type="body"/>
          </p:nvPr>
        </p:nvSpPr>
        <p:spPr>
          <a:xfrm>
            <a:off x="2566125" y="1200150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PSRF: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Ryan Crim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Brian Allen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Betsy Peabody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Stuart Ryan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WDFW: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Brady Blake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Crab Fresh: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Brendan Mahaffey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Jeff Koenings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Rick Tweed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Hatchery Crew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Fidalgo Marina: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Einar Sortun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Yacht Owners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96" name="Shape 296"/>
          <p:cNvSpPr txBox="1"/>
          <p:nvPr>
            <p:ph idx="3" type="body"/>
          </p:nvPr>
        </p:nvSpPr>
        <p:spPr>
          <a:xfrm>
            <a:off x="4641100" y="1139025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Taylor Shellfish: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Molly Jackson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Sara Wykoff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Ed Jones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NOAA: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Rick Goetz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Dive Team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Netpen Crew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Fagergren Family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Rockpoint Oyster Company: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Dick Steele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Crew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97" name="Shape 297"/>
          <p:cNvSpPr txBox="1"/>
          <p:nvPr>
            <p:ph idx="4" type="body"/>
          </p:nvPr>
        </p:nvSpPr>
        <p:spPr>
          <a:xfrm>
            <a:off x="6729650" y="1139025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Miscellaneous: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L. Christine Savolainen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Sean Bennet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Joelle Blais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Joe Stevick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Bethany Stevick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Lisa Crosson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Alicia Godersky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Lea Savolainen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Photo Credits: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Jake Heare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L. Christine Savolainen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Steven Roberts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Sam Adams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Follow My Research!</a:t>
            </a:r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457200" y="991375"/>
            <a:ext cx="85364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E69138"/>
                </a:solidFill>
              </a:rPr>
              <a:t>Blog: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heareresearch.blogspot.com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</a:rPr>
              <a:t>Twitter: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@HeareBraindIdea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Roberts Lab: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800"/>
              <a:t>genefish.wikispaces.com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3C78D8"/>
                </a:solidFill>
              </a:rPr>
              <a:t>Facebook: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800"/>
              <a:t>facebook.com/pages/Roberts-Lab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        QUESTIONS!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1331025" y="1705575"/>
            <a:ext cx="3190500" cy="199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 u="sng"/>
              <a:t>SPECIAL THANKS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 u="sng"/>
              <a:t>TO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 u="sng"/>
              <a:t>JACK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en" sz="3000" u="sng"/>
              <a:t>!!!!!!!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2561100" y="662850"/>
            <a:ext cx="4021800" cy="381780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Implications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If: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Equality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"/>
              <a:t>Homefield Advantage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Uber-Oyster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???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 txBox="1"/>
          <p:nvPr>
            <p:ph idx="2" type="body"/>
          </p:nvPr>
        </p:nvSpPr>
        <p:spPr>
          <a:xfrm>
            <a:off x="465882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Then: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All Work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"/>
              <a:t>Select Based on Site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Easy Choice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Best Guess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idx="4294967295"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Sites</a:t>
            </a:r>
          </a:p>
        </p:txBody>
      </p:sp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35947" cy="168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725" y="3215325"/>
            <a:ext cx="2722273" cy="192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15325"/>
            <a:ext cx="2835947" cy="195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1725" y="0"/>
            <a:ext cx="2722273" cy="168597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754850" y="2705925"/>
            <a:ext cx="2081100" cy="50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Oyster Bay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6354875" y="1568350"/>
            <a:ext cx="2722200" cy="55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Fidalgo Bay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-66850" y="1592200"/>
            <a:ext cx="2835899" cy="50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Dabob Bay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6942725" y="2705925"/>
            <a:ext cx="2201099" cy="50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Manchester</a:t>
            </a:r>
          </a:p>
        </p:txBody>
      </p:sp>
      <p:pic>
        <p:nvPicPr>
          <p:cNvPr id="336" name="Shape 3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Shape 337"/>
          <p:cNvCxnSpPr/>
          <p:nvPr/>
        </p:nvCxnSpPr>
        <p:spPr>
          <a:xfrm>
            <a:off x="2227300" y="1484850"/>
            <a:ext cx="2294400" cy="896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38" name="Shape 338"/>
          <p:cNvCxnSpPr/>
          <p:nvPr/>
        </p:nvCxnSpPr>
        <p:spPr>
          <a:xfrm flipH="1" rot="10800000">
            <a:off x="2541650" y="4347574"/>
            <a:ext cx="1531799" cy="113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39" name="Shape 339"/>
          <p:cNvCxnSpPr/>
          <p:nvPr/>
        </p:nvCxnSpPr>
        <p:spPr>
          <a:xfrm rot="10800000">
            <a:off x="5444375" y="3364425"/>
            <a:ext cx="1464899" cy="775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40" name="Shape 340"/>
          <p:cNvCxnSpPr/>
          <p:nvPr/>
        </p:nvCxnSpPr>
        <p:spPr>
          <a:xfrm flipH="1">
            <a:off x="5404325" y="468200"/>
            <a:ext cx="1538399" cy="106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Local Stocks?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457200" y="1200150"/>
            <a:ext cx="41114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Dwindling Native Populations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Improve Habitat Viability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Better Adapted?</a:t>
            </a:r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645" y="0"/>
            <a:ext cx="41114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1725" y="0"/>
            <a:ext cx="2722275" cy="169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91425"/>
            <a:ext cx="2835950" cy="16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1725" y="3549951"/>
            <a:ext cx="2722273" cy="15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835947" cy="16922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/>
        </p:nvSpPr>
        <p:spPr>
          <a:xfrm>
            <a:off x="1117250" y="2844075"/>
            <a:ext cx="1718699" cy="52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Oyster Bay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6421725" y="1665800"/>
            <a:ext cx="2722200" cy="652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Fidalgo Bay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0" y="1692200"/>
            <a:ext cx="2835899" cy="59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Dabob Bay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7136700" y="3029750"/>
            <a:ext cx="2007299" cy="52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Manchester</a:t>
            </a:r>
          </a:p>
        </p:txBody>
      </p:sp>
      <p:pic>
        <p:nvPicPr>
          <p:cNvPr id="360" name="Shape 3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Shape 361"/>
          <p:cNvCxnSpPr/>
          <p:nvPr/>
        </p:nvCxnSpPr>
        <p:spPr>
          <a:xfrm>
            <a:off x="2227300" y="1484850"/>
            <a:ext cx="2294400" cy="896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62" name="Shape 362"/>
          <p:cNvCxnSpPr/>
          <p:nvPr/>
        </p:nvCxnSpPr>
        <p:spPr>
          <a:xfrm>
            <a:off x="2682100" y="4233850"/>
            <a:ext cx="1391400" cy="113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63" name="Shape 363"/>
          <p:cNvCxnSpPr/>
          <p:nvPr/>
        </p:nvCxnSpPr>
        <p:spPr>
          <a:xfrm rot="10800000">
            <a:off x="5444524" y="3364274"/>
            <a:ext cx="1317600" cy="969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64" name="Shape 364"/>
          <p:cNvCxnSpPr/>
          <p:nvPr/>
        </p:nvCxnSpPr>
        <p:spPr>
          <a:xfrm rot="10800000">
            <a:off x="5404375" y="575075"/>
            <a:ext cx="1451399" cy="896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idx="1" type="body"/>
          </p:nvPr>
        </p:nvSpPr>
        <p:spPr>
          <a:xfrm>
            <a:off x="457200" y="1200150"/>
            <a:ext cx="41043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Manchester, Fidalgo, and Oyster Bay</a:t>
            </a:r>
          </a:p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Unforeseen Temperature Extremes</a:t>
            </a:r>
          </a:p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Ensure Survival</a:t>
            </a:r>
          </a:p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Moved from Intertidal to Subtidal</a:t>
            </a:r>
          </a:p>
        </p:txBody>
      </p:sp>
      <p:sp>
        <p:nvSpPr>
          <p:cNvPr id="370" name="Shape 3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Big Move</a:t>
            </a:r>
          </a:p>
        </p:txBody>
      </p:sp>
      <p:pic>
        <p:nvPicPr>
          <p:cNvPr id="371" name="Shape 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750" y="742450"/>
            <a:ext cx="4435250" cy="44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Adaptation to Local Environments</a:t>
            </a:r>
          </a:p>
        </p:txBody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0" y="1200150"/>
            <a:ext cx="41180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Important to Native Species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Reduces Negative Impacts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Heat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Salinity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DO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Increases Advantages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Opportunistic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Energy Allocation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Spawn Timing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Possible Impact on Outplanting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Testing for Adaptation</a:t>
            </a:r>
          </a:p>
        </p:txBody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5346450" y="1206950"/>
            <a:ext cx="3797700" cy="393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/>
              <a:t>Reciprocal Transplants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Longitudinal Axis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Origin Bays</a:t>
            </a:r>
          </a:p>
          <a:p>
            <a:pPr indent="-368300" lvl="1" marL="914400" rtl="0">
              <a:spcBef>
                <a:spcPts val="0"/>
              </a:spcBef>
              <a:buSzPct val="100000"/>
              <a:buAutoNum type="alphaLcPeriod"/>
            </a:pPr>
            <a:r>
              <a:rPr lang="en" sz="2200"/>
              <a:t>Historic Significance</a:t>
            </a:r>
          </a:p>
          <a:p>
            <a:pPr indent="-368300" lvl="1" marL="914400" rtl="0">
              <a:spcBef>
                <a:spcPts val="0"/>
              </a:spcBef>
              <a:buSzPct val="100000"/>
              <a:buAutoNum type="alphaLcPeriod"/>
            </a:pPr>
            <a:r>
              <a:rPr lang="en" sz="2200"/>
              <a:t>Dynamic Environment</a:t>
            </a:r>
          </a:p>
          <a:p>
            <a:pPr indent="-368300" lvl="1" marL="914400" rtl="0">
              <a:spcBef>
                <a:spcPts val="0"/>
              </a:spcBef>
              <a:buSzPct val="100000"/>
              <a:buAutoNum type="alphaLcPeriod"/>
            </a:pPr>
            <a:r>
              <a:rPr lang="en" sz="2200"/>
              <a:t>Active Restoration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PSRF Animal Husbandry</a:t>
            </a:r>
          </a:p>
          <a:p>
            <a:pPr indent="-368300" lvl="0" marL="45720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F1 generation</a:t>
            </a:r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6950"/>
            <a:ext cx="5251348" cy="393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392" name="Shape 392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93" name="Shape 393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Are We Looking For?</a:t>
            </a:r>
          </a:p>
        </p:txBody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457200" y="1200150"/>
            <a:ext cx="31541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Apparent Differences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Three Key Factors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Mortality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Hardiness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Growth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Predator Defense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Reproduction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Spawning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Recruitment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Future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Stages of Outplant Advantage</a:t>
            </a:r>
          </a:p>
        </p:txBody>
      </p:sp>
      <p:grpSp>
        <p:nvGrpSpPr>
          <p:cNvPr id="405" name="Shape 405"/>
          <p:cNvGrpSpPr/>
          <p:nvPr/>
        </p:nvGrpSpPr>
        <p:grpSpPr>
          <a:xfrm>
            <a:off x="0" y="1738150"/>
            <a:ext cx="9101850" cy="2625000"/>
            <a:chOff x="0" y="1738150"/>
            <a:chExt cx="9101850" cy="2625000"/>
          </a:xfrm>
        </p:grpSpPr>
        <p:grpSp>
          <p:nvGrpSpPr>
            <p:cNvPr id="406" name="Shape 406"/>
            <p:cNvGrpSpPr/>
            <p:nvPr/>
          </p:nvGrpSpPr>
          <p:grpSpPr>
            <a:xfrm>
              <a:off x="1427775" y="1738150"/>
              <a:ext cx="3440700" cy="2625000"/>
              <a:chOff x="1427775" y="1738150"/>
              <a:chExt cx="3440700" cy="2625000"/>
            </a:xfrm>
          </p:grpSpPr>
          <p:sp>
            <p:nvSpPr>
              <p:cNvPr id="407" name="Shape 407"/>
              <p:cNvSpPr/>
              <p:nvPr/>
            </p:nvSpPr>
            <p:spPr>
              <a:xfrm>
                <a:off x="1427775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1C232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408" name="Shape 408"/>
              <p:cNvSpPr txBox="1"/>
              <p:nvPr/>
            </p:nvSpPr>
            <p:spPr>
              <a:xfrm>
                <a:off x="2059237" y="1826850"/>
                <a:ext cx="1796400" cy="4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Survival &amp; Growth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Advantage</a:t>
                </a:r>
              </a:p>
            </p:txBody>
          </p:sp>
          <p:sp>
            <p:nvSpPr>
              <p:cNvPr id="409" name="Shape 409"/>
              <p:cNvSpPr txBox="1"/>
              <p:nvPr/>
            </p:nvSpPr>
            <p:spPr>
              <a:xfrm>
                <a:off x="2766900" y="2820075"/>
                <a:ext cx="18906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1-2</a:t>
                </a:r>
              </a:p>
            </p:txBody>
          </p:sp>
          <p:sp>
            <p:nvSpPr>
              <p:cNvPr id="410" name="Shape 410"/>
              <p:cNvSpPr txBox="1"/>
              <p:nvPr/>
            </p:nvSpPr>
            <p:spPr>
              <a:xfrm>
                <a:off x="2163800" y="3485175"/>
                <a:ext cx="1587300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 Survival Success</a:t>
                </a:r>
              </a:p>
            </p:txBody>
          </p:sp>
        </p:grpSp>
        <p:grpSp>
          <p:nvGrpSpPr>
            <p:cNvPr id="411" name="Shape 411"/>
            <p:cNvGrpSpPr/>
            <p:nvPr/>
          </p:nvGrpSpPr>
          <p:grpSpPr>
            <a:xfrm>
              <a:off x="3531150" y="1738150"/>
              <a:ext cx="3440700" cy="2625000"/>
              <a:chOff x="3531150" y="1738150"/>
              <a:chExt cx="3440700" cy="2625000"/>
            </a:xfrm>
          </p:grpSpPr>
          <p:sp>
            <p:nvSpPr>
              <p:cNvPr id="412" name="Shape 412"/>
              <p:cNvSpPr/>
              <p:nvPr/>
            </p:nvSpPr>
            <p:spPr>
              <a:xfrm>
                <a:off x="353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FE599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413" name="Shape 413"/>
              <p:cNvSpPr txBox="1"/>
              <p:nvPr/>
            </p:nvSpPr>
            <p:spPr>
              <a:xfrm>
                <a:off x="4016275" y="1826850"/>
                <a:ext cx="19779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Spawning Advantage</a:t>
                </a:r>
              </a:p>
            </p:txBody>
          </p:sp>
          <p:sp>
            <p:nvSpPr>
              <p:cNvPr id="414" name="Shape 414"/>
              <p:cNvSpPr txBox="1"/>
              <p:nvPr/>
            </p:nvSpPr>
            <p:spPr>
              <a:xfrm>
                <a:off x="4868475" y="2861500"/>
                <a:ext cx="1890600" cy="37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1-5</a:t>
                </a:r>
              </a:p>
            </p:txBody>
          </p:sp>
          <p:sp>
            <p:nvSpPr>
              <p:cNvPr id="415" name="Shape 415"/>
              <p:cNvSpPr txBox="1"/>
              <p:nvPr/>
            </p:nvSpPr>
            <p:spPr>
              <a:xfrm>
                <a:off x="4292050" y="3485175"/>
                <a:ext cx="1534199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Recruitment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Success</a:t>
                </a:r>
              </a:p>
            </p:txBody>
          </p:sp>
        </p:grpSp>
        <p:grpSp>
          <p:nvGrpSpPr>
            <p:cNvPr id="416" name="Shape 416"/>
            <p:cNvGrpSpPr/>
            <p:nvPr/>
          </p:nvGrpSpPr>
          <p:grpSpPr>
            <a:xfrm>
              <a:off x="5661150" y="1738150"/>
              <a:ext cx="3440700" cy="2625000"/>
              <a:chOff x="5661150" y="1738150"/>
              <a:chExt cx="3440700" cy="2625000"/>
            </a:xfrm>
          </p:grpSpPr>
          <p:sp>
            <p:nvSpPr>
              <p:cNvPr id="417" name="Shape 417"/>
              <p:cNvSpPr/>
              <p:nvPr/>
            </p:nvSpPr>
            <p:spPr>
              <a:xfrm>
                <a:off x="566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93C47D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Shape 418"/>
              <p:cNvSpPr txBox="1"/>
              <p:nvPr/>
            </p:nvSpPr>
            <p:spPr>
              <a:xfrm>
                <a:off x="6482400" y="1817975"/>
                <a:ext cx="14721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Population Genetic Profile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Stability</a:t>
                </a:r>
              </a:p>
            </p:txBody>
          </p:sp>
          <p:sp>
            <p:nvSpPr>
              <p:cNvPr id="419" name="Shape 419"/>
              <p:cNvSpPr txBox="1"/>
              <p:nvPr/>
            </p:nvSpPr>
            <p:spPr>
              <a:xfrm>
                <a:off x="7112200" y="2731375"/>
                <a:ext cx="1835699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Shape 420"/>
              <p:cNvSpPr txBox="1"/>
              <p:nvPr/>
            </p:nvSpPr>
            <p:spPr>
              <a:xfrm>
                <a:off x="6553350" y="3396500"/>
                <a:ext cx="1835699" cy="89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Long term Population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Stability</a:t>
                </a:r>
              </a:p>
            </p:txBody>
          </p:sp>
        </p:grpSp>
        <p:grpSp>
          <p:nvGrpSpPr>
            <p:cNvPr id="421" name="Shape 421"/>
            <p:cNvGrpSpPr/>
            <p:nvPr/>
          </p:nvGrpSpPr>
          <p:grpSpPr>
            <a:xfrm>
              <a:off x="0" y="1738150"/>
              <a:ext cx="2766899" cy="2625000"/>
              <a:chOff x="0" y="1738150"/>
              <a:chExt cx="2766899" cy="2625000"/>
            </a:xfrm>
          </p:grpSpPr>
          <p:sp>
            <p:nvSpPr>
              <p:cNvPr id="422" name="Shape 422"/>
              <p:cNvSpPr/>
              <p:nvPr/>
            </p:nvSpPr>
            <p:spPr>
              <a:xfrm>
                <a:off x="0" y="1738150"/>
                <a:ext cx="2766899" cy="2625000"/>
              </a:xfrm>
              <a:prstGeom prst="homePlate">
                <a:avLst>
                  <a:gd fmla="val 50000" name="adj"/>
                </a:avLst>
              </a:prstGeom>
              <a:solidFill>
                <a:srgbClr val="E69138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Shape 423"/>
              <p:cNvSpPr txBox="1"/>
              <p:nvPr/>
            </p:nvSpPr>
            <p:spPr>
              <a:xfrm>
                <a:off x="172825" y="1809150"/>
                <a:ext cx="1321499" cy="487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Broodstock &amp;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Outplantation</a:t>
                </a:r>
              </a:p>
            </p:txBody>
          </p:sp>
          <p:sp>
            <p:nvSpPr>
              <p:cNvPr id="424" name="Shape 424"/>
              <p:cNvSpPr txBox="1"/>
              <p:nvPr/>
            </p:nvSpPr>
            <p:spPr>
              <a:xfrm>
                <a:off x="172825" y="3485175"/>
                <a:ext cx="1206000" cy="8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Future Success</a:t>
                </a:r>
              </a:p>
            </p:txBody>
          </p:sp>
          <p:sp>
            <p:nvSpPr>
              <p:cNvPr id="425" name="Shape 425"/>
              <p:cNvSpPr txBox="1"/>
              <p:nvPr/>
            </p:nvSpPr>
            <p:spPr>
              <a:xfrm>
                <a:off x="172825" y="2886400"/>
                <a:ext cx="2046899" cy="32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 0</a:t>
                </a:r>
              </a:p>
            </p:txBody>
          </p:sp>
        </p:grpSp>
      </p:grp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00" y="526575"/>
            <a:ext cx="2871599" cy="24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000" y="2522900"/>
            <a:ext cx="2871599" cy="249840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Mortality</a:t>
            </a:r>
          </a:p>
        </p:txBody>
      </p:sp>
      <p:pic>
        <p:nvPicPr>
          <p:cNvPr id="433" name="Shape 4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1250" y="505899"/>
            <a:ext cx="2919074" cy="2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1250" y="2708545"/>
            <a:ext cx="2837624" cy="24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/>
          <p:nvPr/>
        </p:nvSpPr>
        <p:spPr>
          <a:xfrm>
            <a:off x="2842175" y="997900"/>
            <a:ext cx="1316699" cy="70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2801450" y="3024975"/>
            <a:ext cx="1018199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Fidalgo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4813050" y="2114700"/>
            <a:ext cx="1018199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Dabob*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4888000" y="4241550"/>
            <a:ext cx="1196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Manchester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446" name="Shape 446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47" name="Shape 447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Brief History of Olympia Oysters</a:t>
            </a:r>
          </a:p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AutoNum type="arabicPeriod"/>
            </a:pPr>
            <a:r>
              <a:rPr i="1" lang="en" sz="2400"/>
              <a:t>Ostrea lurida</a:t>
            </a:r>
            <a:r>
              <a:rPr lang="en" sz="2400"/>
              <a:t> Native to Puget Sound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Culturally  &amp;  Commercially Important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Heavy Declines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Promoted for Restoration in Washington Shellfish Initiative</a:t>
            </a:r>
          </a:p>
        </p:txBody>
      </p:sp>
      <p:pic>
        <p:nvPicPr>
          <p:cNvPr id="50" name="Shape 50"/>
          <p:cNvPicPr preferRelativeResize="0"/>
          <p:nvPr/>
        </p:nvPicPr>
        <p:blipFill rotWithShape="1">
          <a:blip r:embed="rId3">
            <a:alphaModFix/>
          </a:blip>
          <a:srcRect b="0" l="3157" r="0" t="34378"/>
          <a:stretch/>
        </p:blipFill>
        <p:spPr>
          <a:xfrm>
            <a:off x="4332075" y="1200150"/>
            <a:ext cx="4811924" cy="394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Growth: Outplant</a:t>
            </a:r>
          </a:p>
        </p:txBody>
      </p:sp>
      <p:pic>
        <p:nvPicPr>
          <p:cNvPr id="453" name="Shape 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25" y="1314750"/>
            <a:ext cx="3376799" cy="29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3600" y="1347550"/>
            <a:ext cx="3376799" cy="293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250" y="1347575"/>
            <a:ext cx="3376799" cy="293795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 txBox="1"/>
          <p:nvPr/>
        </p:nvSpPr>
        <p:spPr>
          <a:xfrm>
            <a:off x="346475" y="4626350"/>
            <a:ext cx="8539499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Based on image analysis of images taken of oysters at outplant at each site. N=96 for each group at each site. 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Growth: Summer</a:t>
            </a:r>
          </a:p>
        </p:txBody>
      </p:sp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725" y="1279950"/>
            <a:ext cx="3571121" cy="310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9050" y="1279950"/>
            <a:ext cx="3571150" cy="310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5150" y="1279925"/>
            <a:ext cx="3571149" cy="310707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515925" y="4588975"/>
            <a:ext cx="7949099" cy="38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Size Distribution based on image analysis from images taken during July and August 2014.</a:t>
            </a:r>
          </a:p>
        </p:txBody>
      </p:sp>
      <p:pic>
        <p:nvPicPr>
          <p:cNvPr id="466" name="Shape 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0037" y="1272662"/>
            <a:ext cx="3571121" cy="310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3737" y="1272662"/>
            <a:ext cx="3571150" cy="310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9837" y="1272637"/>
            <a:ext cx="3571149" cy="310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474" name="Shape 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476" name="Shape 476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7" name="Shape 477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Spawning</a:t>
            </a:r>
          </a:p>
        </p:txBody>
      </p:sp>
      <p:pic>
        <p:nvPicPr>
          <p:cNvPr id="483" name="Shape 4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950" y="1554170"/>
            <a:ext cx="3231299" cy="28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6350" y="1554170"/>
            <a:ext cx="3231299" cy="28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4650" y="1554175"/>
            <a:ext cx="3231299" cy="281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Tide and Temperature</a:t>
            </a:r>
          </a:p>
        </p:txBody>
      </p:sp>
      <p:pic>
        <p:nvPicPr>
          <p:cNvPr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3375"/>
            <a:ext cx="4775800" cy="408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100" y="1107350"/>
            <a:ext cx="4449726" cy="391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498" name="Shape 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500" name="Shape 500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01" name="Shape 501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Time, Temp, Site, Size</a:t>
            </a:r>
          </a:p>
        </p:txBody>
      </p:sp>
      <p:pic>
        <p:nvPicPr>
          <p:cNvPr id="507" name="Shape 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3375"/>
            <a:ext cx="5142649" cy="408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325" y="3641750"/>
            <a:ext cx="3260875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4700" y="2342575"/>
            <a:ext cx="3260875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4712" y="1063375"/>
            <a:ext cx="3260850" cy="153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Shape 511"/>
          <p:cNvCxnSpPr/>
          <p:nvPr/>
        </p:nvCxnSpPr>
        <p:spPr>
          <a:xfrm>
            <a:off x="6297550" y="1277175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2" name="Shape 512"/>
          <p:cNvCxnSpPr/>
          <p:nvPr/>
        </p:nvCxnSpPr>
        <p:spPr>
          <a:xfrm>
            <a:off x="5920050" y="3825362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" name="Shape 513"/>
          <p:cNvCxnSpPr/>
          <p:nvPr/>
        </p:nvCxnSpPr>
        <p:spPr>
          <a:xfrm>
            <a:off x="6297550" y="2519187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Spawning Size</a:t>
            </a:r>
          </a:p>
        </p:txBody>
      </p:sp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3675" y="3685700"/>
            <a:ext cx="3349200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8050" y="2386525"/>
            <a:ext cx="3260875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8062" y="1107325"/>
            <a:ext cx="3260850" cy="153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Shape 522"/>
          <p:cNvCxnSpPr/>
          <p:nvPr/>
        </p:nvCxnSpPr>
        <p:spPr>
          <a:xfrm>
            <a:off x="4160575" y="3842137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" name="Shape 523"/>
          <p:cNvCxnSpPr/>
          <p:nvPr/>
        </p:nvCxnSpPr>
        <p:spPr>
          <a:xfrm>
            <a:off x="4510900" y="2563137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4" name="Shape 524"/>
          <p:cNvCxnSpPr/>
          <p:nvPr/>
        </p:nvCxnSpPr>
        <p:spPr>
          <a:xfrm>
            <a:off x="4510900" y="1321125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525" name="Shape 5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58375"/>
            <a:ext cx="3627699" cy="40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1825" y="1058375"/>
            <a:ext cx="3152175" cy="408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Summary</a:t>
            </a:r>
          </a:p>
        </p:txBody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Mortality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</a:p>
          <a:p>
            <a:pPr indent="-35560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000">
                <a:solidFill>
                  <a:srgbClr val="000000"/>
                </a:solidFill>
              </a:rPr>
              <a:t>Tuned by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6D9EEB"/>
                </a:solidFill>
              </a:rPr>
              <a:t>Dabob</a:t>
            </a:r>
            <a:r>
              <a:rPr lang="en" sz="2000"/>
              <a:t> Survives Extremes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High Mortality in Extremes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Growth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Tuned by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Largest</a:t>
            </a:r>
          </a:p>
          <a:p>
            <a:pPr indent="-355600" lvl="1" marL="914400">
              <a:spcBef>
                <a:spcPts val="0"/>
              </a:spcBef>
              <a:buSzPct val="100000"/>
            </a:pPr>
            <a:r>
              <a:rPr lang="en" sz="2000">
                <a:solidFill>
                  <a:srgbClr val="6D9EEB"/>
                </a:solidFill>
              </a:rPr>
              <a:t>Dabob</a:t>
            </a:r>
            <a:r>
              <a:rPr lang="en" sz="2000"/>
              <a:t> Smallest</a:t>
            </a:r>
          </a:p>
        </p:txBody>
      </p:sp>
      <p:sp>
        <p:nvSpPr>
          <p:cNvPr id="533" name="Shape 533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Spawning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Volume 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  <a:r>
              <a:rPr lang="en" sz="2000"/>
              <a:t> 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Tuned by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FF9900"/>
                </a:solidFill>
              </a:rPr>
              <a:t>Oyster Bay</a:t>
            </a:r>
            <a:r>
              <a:rPr lang="en" sz="2000"/>
              <a:t> Most Active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6D9EEB"/>
                </a:solidFill>
              </a:rPr>
              <a:t>Dabob</a:t>
            </a:r>
            <a:r>
              <a:rPr lang="en" sz="2000"/>
              <a:t> Least Active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Spawn Timing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Delayed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Size at Spawn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  <a:r>
              <a:rPr lang="en" sz="2000"/>
              <a:t> and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Affects Spawner Volume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Possible Effects of Local Adaptation</a:t>
            </a:r>
          </a:p>
        </p:txBody>
      </p:sp>
      <p:pic>
        <p:nvPicPr>
          <p:cNvPr id="539" name="Shape 5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75" y="1195403"/>
            <a:ext cx="4572000" cy="35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675" y="1063375"/>
            <a:ext cx="4035324" cy="4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1935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Local Stocks May Be Important</a:t>
            </a:r>
          </a:p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42500" y="11668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en"/>
              <a:t>Assumed  Adaptation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No Scale 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Bay or Region?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Ensure Success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625" y="1166850"/>
            <a:ext cx="4971376" cy="397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Stages of Outplant Advantage</a:t>
            </a:r>
          </a:p>
        </p:txBody>
      </p:sp>
      <p:grpSp>
        <p:nvGrpSpPr>
          <p:cNvPr id="546" name="Shape 546"/>
          <p:cNvGrpSpPr/>
          <p:nvPr/>
        </p:nvGrpSpPr>
        <p:grpSpPr>
          <a:xfrm>
            <a:off x="0" y="1738150"/>
            <a:ext cx="9101850" cy="2625000"/>
            <a:chOff x="0" y="1738150"/>
            <a:chExt cx="9101850" cy="2625000"/>
          </a:xfrm>
        </p:grpSpPr>
        <p:grpSp>
          <p:nvGrpSpPr>
            <p:cNvPr id="547" name="Shape 547"/>
            <p:cNvGrpSpPr/>
            <p:nvPr/>
          </p:nvGrpSpPr>
          <p:grpSpPr>
            <a:xfrm>
              <a:off x="1427775" y="1738150"/>
              <a:ext cx="3440700" cy="2625000"/>
              <a:chOff x="1427775" y="1738150"/>
              <a:chExt cx="3440700" cy="2625000"/>
            </a:xfrm>
          </p:grpSpPr>
          <p:sp>
            <p:nvSpPr>
              <p:cNvPr id="548" name="Shape 548"/>
              <p:cNvSpPr/>
              <p:nvPr/>
            </p:nvSpPr>
            <p:spPr>
              <a:xfrm>
                <a:off x="1427775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1C232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549" name="Shape 549"/>
              <p:cNvSpPr txBox="1"/>
              <p:nvPr/>
            </p:nvSpPr>
            <p:spPr>
              <a:xfrm>
                <a:off x="2059237" y="1826850"/>
                <a:ext cx="1796400" cy="4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Survival &amp; Growth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Advantage</a:t>
                </a:r>
              </a:p>
            </p:txBody>
          </p:sp>
          <p:sp>
            <p:nvSpPr>
              <p:cNvPr id="550" name="Shape 550"/>
              <p:cNvSpPr txBox="1"/>
              <p:nvPr/>
            </p:nvSpPr>
            <p:spPr>
              <a:xfrm>
                <a:off x="2766900" y="2820075"/>
                <a:ext cx="18906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1-2</a:t>
                </a:r>
              </a:p>
            </p:txBody>
          </p:sp>
          <p:sp>
            <p:nvSpPr>
              <p:cNvPr id="551" name="Shape 551"/>
              <p:cNvSpPr txBox="1"/>
              <p:nvPr/>
            </p:nvSpPr>
            <p:spPr>
              <a:xfrm>
                <a:off x="2163800" y="3485175"/>
                <a:ext cx="1587300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 Survival Success</a:t>
                </a:r>
              </a:p>
            </p:txBody>
          </p:sp>
        </p:grpSp>
        <p:grpSp>
          <p:nvGrpSpPr>
            <p:cNvPr id="552" name="Shape 552"/>
            <p:cNvGrpSpPr/>
            <p:nvPr/>
          </p:nvGrpSpPr>
          <p:grpSpPr>
            <a:xfrm>
              <a:off x="3531150" y="1738150"/>
              <a:ext cx="3440700" cy="2625000"/>
              <a:chOff x="3531150" y="1738150"/>
              <a:chExt cx="3440700" cy="2625000"/>
            </a:xfrm>
          </p:grpSpPr>
          <p:sp>
            <p:nvSpPr>
              <p:cNvPr id="553" name="Shape 553"/>
              <p:cNvSpPr/>
              <p:nvPr/>
            </p:nvSpPr>
            <p:spPr>
              <a:xfrm>
                <a:off x="353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FE599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554" name="Shape 554"/>
              <p:cNvSpPr txBox="1"/>
              <p:nvPr/>
            </p:nvSpPr>
            <p:spPr>
              <a:xfrm>
                <a:off x="4016275" y="1826850"/>
                <a:ext cx="19779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Spawning Advantage</a:t>
                </a:r>
              </a:p>
            </p:txBody>
          </p:sp>
          <p:sp>
            <p:nvSpPr>
              <p:cNvPr id="555" name="Shape 555"/>
              <p:cNvSpPr txBox="1"/>
              <p:nvPr/>
            </p:nvSpPr>
            <p:spPr>
              <a:xfrm>
                <a:off x="4868475" y="2861500"/>
                <a:ext cx="1890600" cy="37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1-5</a:t>
                </a:r>
              </a:p>
            </p:txBody>
          </p:sp>
          <p:sp>
            <p:nvSpPr>
              <p:cNvPr id="556" name="Shape 556"/>
              <p:cNvSpPr txBox="1"/>
              <p:nvPr/>
            </p:nvSpPr>
            <p:spPr>
              <a:xfrm>
                <a:off x="4292050" y="3485175"/>
                <a:ext cx="1534199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Recruitment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Success</a:t>
                </a:r>
              </a:p>
            </p:txBody>
          </p:sp>
        </p:grpSp>
        <p:grpSp>
          <p:nvGrpSpPr>
            <p:cNvPr id="557" name="Shape 557"/>
            <p:cNvGrpSpPr/>
            <p:nvPr/>
          </p:nvGrpSpPr>
          <p:grpSpPr>
            <a:xfrm>
              <a:off x="5661150" y="1738150"/>
              <a:ext cx="3440700" cy="2625000"/>
              <a:chOff x="5661150" y="1738150"/>
              <a:chExt cx="3440700" cy="2625000"/>
            </a:xfrm>
          </p:grpSpPr>
          <p:sp>
            <p:nvSpPr>
              <p:cNvPr id="558" name="Shape 558"/>
              <p:cNvSpPr/>
              <p:nvPr/>
            </p:nvSpPr>
            <p:spPr>
              <a:xfrm>
                <a:off x="566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93C47D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Shape 559"/>
              <p:cNvSpPr txBox="1"/>
              <p:nvPr/>
            </p:nvSpPr>
            <p:spPr>
              <a:xfrm>
                <a:off x="6482400" y="1817975"/>
                <a:ext cx="14721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Population Genomics</a:t>
                </a:r>
              </a:p>
            </p:txBody>
          </p:sp>
          <p:sp>
            <p:nvSpPr>
              <p:cNvPr id="560" name="Shape 560"/>
              <p:cNvSpPr txBox="1"/>
              <p:nvPr/>
            </p:nvSpPr>
            <p:spPr>
              <a:xfrm>
                <a:off x="7112200" y="2731375"/>
                <a:ext cx="1835699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Shape 561"/>
              <p:cNvSpPr txBox="1"/>
              <p:nvPr/>
            </p:nvSpPr>
            <p:spPr>
              <a:xfrm>
                <a:off x="6553350" y="3396500"/>
                <a:ext cx="1835699" cy="89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Long term Population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Stability</a:t>
                </a:r>
              </a:p>
            </p:txBody>
          </p:sp>
        </p:grpSp>
        <p:grpSp>
          <p:nvGrpSpPr>
            <p:cNvPr id="562" name="Shape 562"/>
            <p:cNvGrpSpPr/>
            <p:nvPr/>
          </p:nvGrpSpPr>
          <p:grpSpPr>
            <a:xfrm>
              <a:off x="0" y="1738150"/>
              <a:ext cx="2766899" cy="2625000"/>
              <a:chOff x="0" y="1738150"/>
              <a:chExt cx="2766899" cy="2625000"/>
            </a:xfrm>
          </p:grpSpPr>
          <p:sp>
            <p:nvSpPr>
              <p:cNvPr id="563" name="Shape 563"/>
              <p:cNvSpPr/>
              <p:nvPr/>
            </p:nvSpPr>
            <p:spPr>
              <a:xfrm>
                <a:off x="0" y="1738150"/>
                <a:ext cx="2766899" cy="2625000"/>
              </a:xfrm>
              <a:prstGeom prst="homePlate">
                <a:avLst>
                  <a:gd fmla="val 50000" name="adj"/>
                </a:avLst>
              </a:prstGeom>
              <a:solidFill>
                <a:srgbClr val="E69138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Shape 564"/>
              <p:cNvSpPr txBox="1"/>
              <p:nvPr/>
            </p:nvSpPr>
            <p:spPr>
              <a:xfrm>
                <a:off x="172825" y="1809150"/>
                <a:ext cx="1321499" cy="487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Broodstock &amp;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Outplantation</a:t>
                </a:r>
              </a:p>
            </p:txBody>
          </p:sp>
          <p:sp>
            <p:nvSpPr>
              <p:cNvPr id="565" name="Shape 565"/>
              <p:cNvSpPr txBox="1"/>
              <p:nvPr/>
            </p:nvSpPr>
            <p:spPr>
              <a:xfrm>
                <a:off x="172825" y="3485175"/>
                <a:ext cx="1206000" cy="8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Future Success</a:t>
                </a:r>
              </a:p>
            </p:txBody>
          </p:sp>
          <p:sp>
            <p:nvSpPr>
              <p:cNvPr id="566" name="Shape 566"/>
              <p:cNvSpPr txBox="1"/>
              <p:nvPr/>
            </p:nvSpPr>
            <p:spPr>
              <a:xfrm>
                <a:off x="172825" y="2886400"/>
                <a:ext cx="2046899" cy="32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 0</a:t>
                </a:r>
              </a:p>
            </p:txBody>
          </p:sp>
        </p:grpSp>
      </p:grp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Shape 5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725" y="-45523"/>
            <a:ext cx="3116150" cy="2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5" y="-168650"/>
            <a:ext cx="3307924" cy="28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50" y="2306899"/>
            <a:ext cx="3283777" cy="285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425" y="2306900"/>
            <a:ext cx="3199425" cy="267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Shape 575"/>
          <p:cNvSpPr txBox="1"/>
          <p:nvPr/>
        </p:nvSpPr>
        <p:spPr>
          <a:xfrm>
            <a:off x="2523125" y="0"/>
            <a:ext cx="1316699" cy="70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Oyster Bay</a:t>
            </a:r>
          </a:p>
        </p:txBody>
      </p:sp>
      <p:sp>
        <p:nvSpPr>
          <p:cNvPr id="576" name="Shape 576"/>
          <p:cNvSpPr txBox="1"/>
          <p:nvPr/>
        </p:nvSpPr>
        <p:spPr>
          <a:xfrm>
            <a:off x="2523125" y="2306900"/>
            <a:ext cx="1018199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</a:t>
            </a:r>
          </a:p>
        </p:txBody>
      </p:sp>
      <p:sp>
        <p:nvSpPr>
          <p:cNvPr id="577" name="Shape 577"/>
          <p:cNvSpPr txBox="1"/>
          <p:nvPr/>
        </p:nvSpPr>
        <p:spPr>
          <a:xfrm>
            <a:off x="7243575" y="2286475"/>
            <a:ext cx="1196700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Manchester</a:t>
            </a:r>
          </a:p>
        </p:txBody>
      </p:sp>
      <p:sp>
        <p:nvSpPr>
          <p:cNvPr id="578" name="Shape 578"/>
          <p:cNvSpPr txBox="1"/>
          <p:nvPr/>
        </p:nvSpPr>
        <p:spPr>
          <a:xfrm>
            <a:off x="8034875" y="71400"/>
            <a:ext cx="1018199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Dabob*</a:t>
            </a:r>
          </a:p>
        </p:txBody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Mortality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>
            <p:ph idx="1" type="body"/>
          </p:nvPr>
        </p:nvSpPr>
        <p:spPr>
          <a:xfrm>
            <a:off x="483150" y="4445234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 Size Distribution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85" name="Shape 5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325" y="0"/>
            <a:ext cx="4149674" cy="40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Shape 5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937075" cy="403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 Size Distribution</a:t>
            </a:r>
          </a:p>
        </p:txBody>
      </p:sp>
      <p:pic>
        <p:nvPicPr>
          <p:cNvPr id="592" name="Shape 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875" y="0"/>
            <a:ext cx="4649124" cy="42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287325" cy="421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Manchester Size Distribution</a:t>
            </a:r>
          </a:p>
        </p:txBody>
      </p:sp>
      <p:pic>
        <p:nvPicPr>
          <p:cNvPr id="599" name="Shape 5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625" y="0"/>
            <a:ext cx="4759374" cy="43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Shape 6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"/>
            <a:ext cx="4324350" cy="44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Size Distribution</a:t>
            </a:r>
          </a:p>
        </p:txBody>
      </p:sp>
      <p:pic>
        <p:nvPicPr>
          <p:cNvPr id="606" name="Shape 6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262" y="0"/>
            <a:ext cx="3207474" cy="279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91187"/>
            <a:ext cx="3048474" cy="265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Shape 6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100" y="2491175"/>
            <a:ext cx="2923899" cy="26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Shape 609"/>
          <p:cNvSpPr txBox="1"/>
          <p:nvPr/>
        </p:nvSpPr>
        <p:spPr>
          <a:xfrm>
            <a:off x="0" y="2170350"/>
            <a:ext cx="18030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Oyster Bay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3048475" y="2790625"/>
            <a:ext cx="19328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6220100" y="2215650"/>
            <a:ext cx="1381500" cy="38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Manchester</a:t>
            </a: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Number of Broods Produced</a:t>
            </a:r>
          </a:p>
        </p:txBody>
      </p:sp>
      <p:pic>
        <p:nvPicPr>
          <p:cNvPr id="617" name="Shape 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50774" cy="440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325" y="0"/>
            <a:ext cx="4326250" cy="44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Percent of Sample Brooding</a:t>
            </a:r>
          </a:p>
        </p:txBody>
      </p:sp>
      <p:pic>
        <p:nvPicPr>
          <p:cNvPr id="624" name="Shape 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24600" cy="440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400" y="0"/>
            <a:ext cx="4624600" cy="44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Shape 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24600" cy="467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600" y="0"/>
            <a:ext cx="2600925" cy="13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Shape 6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4600" y="2742175"/>
            <a:ext cx="2600925" cy="13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Shape 6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4600" y="1394525"/>
            <a:ext cx="2600925" cy="13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Shape 634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Percent Brood vs Size</a:t>
            </a:r>
          </a:p>
        </p:txBody>
      </p:sp>
      <p:cxnSp>
        <p:nvCxnSpPr>
          <p:cNvPr id="635" name="Shape 635"/>
          <p:cNvCxnSpPr/>
          <p:nvPr/>
        </p:nvCxnSpPr>
        <p:spPr>
          <a:xfrm flipH="1">
            <a:off x="5597425" y="64850"/>
            <a:ext cx="6599" cy="124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6" name="Shape 636"/>
          <p:cNvCxnSpPr/>
          <p:nvPr/>
        </p:nvCxnSpPr>
        <p:spPr>
          <a:xfrm>
            <a:off x="5594275" y="1435950"/>
            <a:ext cx="16200" cy="12491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7" name="Shape 637"/>
          <p:cNvCxnSpPr/>
          <p:nvPr/>
        </p:nvCxnSpPr>
        <p:spPr>
          <a:xfrm flipH="1">
            <a:off x="5519575" y="2769575"/>
            <a:ext cx="6599" cy="141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Conclusion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Experiment Basics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457200" y="1200150"/>
            <a:ext cx="4647600" cy="3943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Reciprocal Transplant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Monitor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3 Groups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4 Sites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1 Year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3 Home Sites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1 Foreign Site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5667775" y="283400"/>
            <a:ext cx="2139599" cy="32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Fidalgo Bay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7190975" y="2160825"/>
            <a:ext cx="1912800" cy="22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Dabob Bay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6822575" y="3223587"/>
            <a:ext cx="1913699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Manchester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6822575" y="4335875"/>
            <a:ext cx="18420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Oyster Bay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Outplant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Larvae cultured by PSRF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Common Garden Conditions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August 2013</a:t>
            </a:r>
          </a:p>
        </p:txBody>
      </p:sp>
      <p:sp>
        <p:nvSpPr>
          <p:cNvPr id="81" name="Shape 81"/>
          <p:cNvSpPr txBox="1"/>
          <p:nvPr>
            <p:ph idx="2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Broodstock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Collected by PSRF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Conditioned at Port Gamble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June 2013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b="0" l="6306" r="13756" t="0"/>
          <a:stretch/>
        </p:blipFill>
        <p:spPr>
          <a:xfrm>
            <a:off x="4513125" y="1032724"/>
            <a:ext cx="4630876" cy="411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4">
            <a:alphaModFix/>
          </a:blip>
          <a:srcRect b="0" l="19282" r="13391" t="0"/>
          <a:stretch/>
        </p:blipFill>
        <p:spPr>
          <a:xfrm>
            <a:off x="0" y="1032725"/>
            <a:ext cx="4692275" cy="41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Broodstock and Outplanting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Winter Field Work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457200" y="1200150"/>
            <a:ext cx="414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Visited 2-4 Months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Collected Dead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Counted Live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Imaged for Size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</a:pPr>
            <a:r>
              <a:rPr lang="en"/>
              <a:t>Maintained Trays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275" y="0"/>
            <a:ext cx="45757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